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3"/>
  </p:notesMasterIdLst>
  <p:sldIdLst>
    <p:sldId id="256" r:id="rId2"/>
    <p:sldId id="258" r:id="rId3"/>
    <p:sldId id="263" r:id="rId4"/>
    <p:sldId id="282" r:id="rId5"/>
    <p:sldId id="289" r:id="rId6"/>
    <p:sldId id="281" r:id="rId7"/>
    <p:sldId id="287" r:id="rId8"/>
    <p:sldId id="288" r:id="rId9"/>
    <p:sldId id="278" r:id="rId10"/>
    <p:sldId id="266" r:id="rId11"/>
    <p:sldId id="268" r:id="rId12"/>
    <p:sldId id="265" r:id="rId13"/>
    <p:sldId id="269" r:id="rId14"/>
    <p:sldId id="259" r:id="rId15"/>
    <p:sldId id="267" r:id="rId16"/>
    <p:sldId id="260" r:id="rId17"/>
    <p:sldId id="264" r:id="rId18"/>
    <p:sldId id="270" r:id="rId19"/>
    <p:sldId id="274" r:id="rId20"/>
    <p:sldId id="275" r:id="rId21"/>
    <p:sldId id="276" r:id="rId22"/>
    <p:sldId id="277" r:id="rId23"/>
    <p:sldId id="271" r:id="rId24"/>
    <p:sldId id="272" r:id="rId25"/>
    <p:sldId id="280" r:id="rId26"/>
    <p:sldId id="283" r:id="rId27"/>
    <p:sldId id="262" r:id="rId28"/>
    <p:sldId id="261" r:id="rId29"/>
    <p:sldId id="279" r:id="rId30"/>
    <p:sldId id="284"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707" autoAdjust="0"/>
  </p:normalViewPr>
  <p:slideViewPr>
    <p:cSldViewPr snapToGrid="0">
      <p:cViewPr>
        <p:scale>
          <a:sx n="70" d="100"/>
          <a:sy n="70" d="100"/>
        </p:scale>
        <p:origin x="2094" y="9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C142A66B-288B-41AD-8678-07510021787B}" srcId="{0968C7FA-9A3A-4BFC-A85F-7F90B7CBE122}" destId="{BDC547BD-386C-4BE3-A071-25E1538A262A}" srcOrd="2" destOrd="0" parTransId="{3FA506C5-FD94-4354-BEB7-CA3BCC111163}" sibTransId="{0B4A4ADE-F3C3-4F14-89CA-0EFC36971B95}"/>
    <dgm:cxn modelId="{577DC042-B330-447A-BD4E-2D813B08EBF8}" type="presOf" srcId="{4CD1BC6A-B48F-4F69-8712-A74BC8A24B31}" destId="{CCA07383-8666-4D91-95B6-5E11DBE34AA4}" srcOrd="1"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BDBC81DB-7760-498D-AF6A-F8E0CDDCD701}" type="presOf" srcId="{156ED600-22CF-4867-ABAB-D3D81964965C}" destId="{4D255EFE-E68D-484D-81B2-0445B6A6E26C}" srcOrd="1"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5A5D0EE5-B27B-4714-BC0A-235ADFD4D513}" type="presOf" srcId="{E868F627-365F-4992-88D9-2B874994CBAB}" destId="{BF9E4742-7E26-48EB-9ECF-70AD7D9C1DB6}"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CAD8545D-E60A-42C1-82F6-4CF786692EBA}" srcId="{0968C7FA-9A3A-4BFC-A85F-7F90B7CBE122}" destId="{156ED600-22CF-4867-ABAB-D3D81964965C}" srcOrd="1" destOrd="0" parTransId="{909E861E-FB14-4D01-8FF6-5DB20A962B87}" sibTransId="{D97FA027-43A4-46BC-8627-0B4FD649FBC9}"/>
    <dgm:cxn modelId="{10F68787-908E-4C7B-B7F6-84D4B54D85AE}" type="presOf" srcId="{156ED600-22CF-4867-ABAB-D3D81964965C}" destId="{601A1D3F-81D8-4F78-A071-92E229C092A9}" srcOrd="0" destOrd="0" presId="urn:microsoft.com/office/officeart/2005/8/layout/pyramid1"/>
    <dgm:cxn modelId="{0C05202D-0568-484E-8A94-A0649A0E9693}" type="presOf" srcId="{E868F627-365F-4992-88D9-2B874994CBAB}" destId="{C08647A7-F1BF-4D33-B10D-AD9D133A9954}"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621376D3-78BB-4718-9CBD-2ADD2AC8194A}" srcId="{0968C7FA-9A3A-4BFC-A85F-7F90B7CBE122}" destId="{CC43DFA2-AA9C-4A50-B4D8-0B82684440E0}" srcOrd="3" destOrd="0" parTransId="{619292CD-947B-4BDD-A067-4F0BBFE1339B}" sibTransId="{067256C9-F8E7-4287-A4A9-26F2642D17E0}"/>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gif>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2/8/2014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1943 Abraham Maslow proposed the theory of the human the hierarchy of needs (on the left). The gist is that humans have basic life needs that much be met before other, more advanced needs can be met. Maslow’s theory states that humans</a:t>
            </a:r>
            <a:r>
              <a:rPr lang="en-US" baseline="0" dirty="0" smtClean="0"/>
              <a:t> flourish when the top tier of their needs are met.</a:t>
            </a:r>
            <a:endParaRPr lang="en-US" dirty="0" smtClean="0"/>
          </a:p>
          <a:p>
            <a:endParaRPr lang="en-US" dirty="0" smtClean="0"/>
          </a:p>
          <a:p>
            <a:r>
              <a:rPr lang="en-US" dirty="0" smtClean="0"/>
              <a:t>Aaron Walter</a:t>
            </a:r>
            <a:r>
              <a:rPr lang="en-US" baseline="0" dirty="0" smtClean="0"/>
              <a:t> suggests that users of software operate in a very similar hierarchy of needs, which I’ve slightly modified on the right.</a:t>
            </a:r>
          </a:p>
          <a:p>
            <a:pPr marL="228600" indent="-228600">
              <a:buFont typeface="+mj-lt"/>
              <a:buAutoNum type="arabicPeriod"/>
            </a:pPr>
            <a:r>
              <a:rPr lang="en-US" baseline="0" dirty="0" smtClean="0"/>
              <a:t>Software a user interacts with must first and foremost be functional – they must solve a problem.</a:t>
            </a:r>
          </a:p>
          <a:p>
            <a:pPr marL="228600" indent="-228600">
              <a:buFont typeface="+mj-lt"/>
              <a:buAutoNum type="arabicPeriod"/>
            </a:pPr>
            <a:r>
              <a:rPr lang="en-US" baseline="0" dirty="0" smtClean="0"/>
              <a:t>Next, they need to be reliable. We all remember the twitter fail whale and the pain that caused us.</a:t>
            </a:r>
          </a:p>
          <a:p>
            <a:pPr marL="228600" indent="-228600">
              <a:buFont typeface="+mj-lt"/>
              <a:buAutoNum type="arabicPeriod"/>
            </a:pPr>
            <a:r>
              <a:rPr lang="en-US" baseline="0" dirty="0" smtClean="0"/>
              <a:t>The interface then needs to be useable. Useable interfaces are easy to learn, easy to use and easy to remember.</a:t>
            </a:r>
          </a:p>
          <a:p>
            <a:pPr marL="228600" indent="-228600">
              <a:buFont typeface="+mj-lt"/>
              <a:buAutoNum type="arabicPeriod"/>
            </a:pPr>
            <a:r>
              <a:rPr lang="en-US" baseline="0" dirty="0" smtClean="0"/>
              <a:t>Once useable, they need to be “</a:t>
            </a:r>
            <a:r>
              <a:rPr lang="en-US" baseline="0" dirty="0" err="1" smtClean="0"/>
              <a:t>performant</a:t>
            </a:r>
            <a:r>
              <a:rPr lang="en-US" baseline="0" dirty="0" smtClean="0"/>
              <a:t>”, which is not really a word but very commonly used anyways. Once </a:t>
            </a:r>
            <a:r>
              <a:rPr lang="en-US" baseline="0" dirty="0" err="1" smtClean="0"/>
              <a:t>performant</a:t>
            </a:r>
            <a:r>
              <a:rPr lang="en-US" baseline="0" dirty="0" smtClean="0"/>
              <a:t> your users will deem your software as</a:t>
            </a:r>
          </a:p>
          <a:p>
            <a:pPr marL="228600" indent="-228600">
              <a:buFont typeface="+mj-lt"/>
              <a:buAutoNum type="arabicPeriod"/>
            </a:pPr>
            <a:r>
              <a:rPr lang="en-US" baseline="0" dirty="0" smtClean="0"/>
              <a:t>PLEASURABLE!</a:t>
            </a:r>
          </a:p>
          <a:p>
            <a:pPr marL="0" indent="0">
              <a:buFont typeface="+mj-lt"/>
              <a:buNone/>
            </a:pPr>
            <a:endParaRPr lang="en-US" baseline="0" dirty="0" smtClean="0"/>
          </a:p>
          <a:p>
            <a:pPr marL="0" indent="0">
              <a:buFont typeface="+mj-lt"/>
              <a:buNone/>
            </a:pPr>
            <a:r>
              <a:rPr lang="en-US" baseline="0" dirty="0" smtClean="0"/>
              <a:t>Performance profiling actually plays a role in two of these steps:</a:t>
            </a:r>
          </a:p>
          <a:p>
            <a:pPr marL="0" indent="0">
              <a:buFont typeface="+mj-lt"/>
              <a:buNone/>
            </a:pPr>
            <a:r>
              <a:rPr lang="en-US" baseline="0" dirty="0" smtClean="0"/>
              <a:t>Of course, performance profilers help us to identify non-</a:t>
            </a:r>
            <a:r>
              <a:rPr lang="en-US" baseline="0" dirty="0" err="1" smtClean="0"/>
              <a:t>performant</a:t>
            </a:r>
            <a:r>
              <a:rPr lang="en-US" baseline="0" dirty="0" smtClean="0"/>
              <a:t> code near the top of the hierarchy, but performance profilers can also help us to create reliable software too – especially in web development where non-</a:t>
            </a:r>
            <a:r>
              <a:rPr lang="en-US" baseline="0" dirty="0" err="1" smtClean="0"/>
              <a:t>performant</a:t>
            </a:r>
            <a:r>
              <a:rPr lang="en-US" baseline="0" dirty="0" smtClean="0"/>
              <a:t> code can impact the number of concurrent users accessing your service/site at any given time.</a:t>
            </a:r>
          </a:p>
          <a:p>
            <a:pPr marL="0" indent="0">
              <a:buFont typeface="+mj-lt"/>
              <a:buNone/>
            </a:pPr>
            <a:endParaRPr lang="en-US" baseline="0" dirty="0" smtClean="0"/>
          </a:p>
          <a:p>
            <a:pPr marL="0" indent="0">
              <a:buFont typeface="+mj-lt"/>
              <a:buNone/>
            </a:pPr>
            <a:r>
              <a:rPr lang="en-US" baseline="0" dirty="0" smtClean="0"/>
              <a:t>Of course if this is all too touchy feely for you, performance profilers help the bottom line. Google penalizes poorly performing websites in its search rankings, conversion rates begin to drop after just 100ms, and hardware costs decrease (vertically and horizontally) with code that is more </a:t>
            </a:r>
            <a:r>
              <a:rPr lang="en-US" baseline="0" dirty="0" err="1" smtClean="0"/>
              <a:t>performant</a:t>
            </a:r>
            <a:r>
              <a:rPr lang="en-US" baseline="0" dirty="0" smtClean="0"/>
              <a:t>, study after study shows that fast has to be a feature.</a:t>
            </a:r>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32827209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37049045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Composite Layers is when rasterized images are sent from CPU to GPU</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1647568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list of tags and what</a:t>
            </a:r>
            <a:r>
              <a:rPr lang="en-US" baseline="0" dirty="0" smtClean="0"/>
              <a:t> they affect?</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3 main time limits (which are determined by human perceptual abilities) to keep in mind when optimizing web and application performance.</a:t>
            </a:r>
            <a:r>
              <a:rPr lang="en-US" baseline="0" dirty="0" smtClean="0"/>
              <a:t> They were originally published in 1968, and re-confirmed by </a:t>
            </a:r>
            <a:r>
              <a:rPr lang="en-US" baseline="0" dirty="0" err="1" smtClean="0"/>
              <a:t>Jakob</a:t>
            </a:r>
            <a:r>
              <a:rPr lang="en-US" baseline="0" dirty="0" smtClean="0"/>
              <a:t> Nielsen again in 1993 and 2005.</a:t>
            </a:r>
          </a:p>
          <a:p>
            <a:endParaRPr lang="en-US" baseline="0" dirty="0" smtClean="0"/>
          </a:p>
          <a:p>
            <a:r>
              <a:rPr lang="en-US" b="1" dirty="0" smtClean="0"/>
              <a:t>0.1 second</a:t>
            </a:r>
            <a:r>
              <a:rPr lang="en-US" dirty="0" smtClean="0"/>
              <a:t> is about the limit for having the user feel that the system is reacting instantaneously, meaning that no special feedback is necessary except to display the result.</a:t>
            </a:r>
          </a:p>
          <a:p>
            <a:endParaRPr lang="en-US" dirty="0" smtClean="0"/>
          </a:p>
          <a:p>
            <a:r>
              <a:rPr lang="en-US" b="1" dirty="0" smtClean="0"/>
              <a:t>1.0 second</a:t>
            </a:r>
            <a:r>
              <a:rPr lang="en-US"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dirty="0" smtClean="0"/>
          </a:p>
          <a:p>
            <a:r>
              <a:rPr lang="en-US" b="1" dirty="0" smtClean="0"/>
              <a:t>10 seconds</a:t>
            </a:r>
            <a:r>
              <a:rPr lang="en-US"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dirty="0" smtClean="0"/>
          </a:p>
          <a:p>
            <a:r>
              <a:rPr lang="en-US" dirty="0" smtClean="0"/>
              <a:t>These numbers are upper bounds,</a:t>
            </a:r>
            <a:r>
              <a:rPr lang="en-US" baseline="0" dirty="0" smtClean="0"/>
              <a:t> not goals.</a:t>
            </a:r>
            <a:endParaRPr lang="en-US" dirty="0" smtClean="0"/>
          </a:p>
          <a:p>
            <a:endParaRPr lang="en-US" dirty="0" smtClean="0"/>
          </a:p>
          <a:p>
            <a:r>
              <a:rPr lang="en-US" dirty="0" smtClean="0"/>
              <a:t>Web apps have extra challenges because we need</a:t>
            </a:r>
            <a:r>
              <a:rPr lang="en-US" baseline="0" dirty="0" smtClean="0"/>
              <a:t> our users to both GET IT and USE IT</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Less</a:t>
            </a:r>
            <a:r>
              <a:rPr lang="en-US" baseline="0" dirty="0" smtClean="0"/>
              <a:t> (Items &amp; Bytes)</a:t>
            </a:r>
          </a:p>
          <a:p>
            <a:r>
              <a:rPr lang="en-US" baseline="0" dirty="0" smtClean="0"/>
              <a:t>Do it later (procrastinate)</a:t>
            </a:r>
          </a:p>
          <a:p>
            <a:r>
              <a:rPr lang="en-US" baseline="0" dirty="0" smtClean="0"/>
              <a:t>Do it sooner (anticipate)</a:t>
            </a:r>
          </a:p>
          <a:p>
            <a:endParaRPr lang="en-US" baseline="0" dirty="0" smtClean="0"/>
          </a:p>
          <a:p>
            <a:r>
              <a:rPr lang="en-US" baseline="0" dirty="0" smtClean="0"/>
              <a:t>Demo Network tab</a:t>
            </a:r>
          </a:p>
          <a:p>
            <a:endParaRPr lang="en-US" baseline="0" dirty="0" smtClean="0"/>
          </a:p>
          <a:p>
            <a:r>
              <a:rPr lang="en-US" baseline="0" dirty="0" smtClean="0"/>
              <a:t>If want to show off HAR, use HAR viewer: http://www.softwareishard.com/har/viewer/</a:t>
            </a:r>
            <a:endParaRPr lang="en-US" dirty="0" smtClean="0"/>
          </a:p>
          <a:p>
            <a:r>
              <a:rPr lang="en-US" baseline="0" dirty="0" smtClean="0"/>
              <a:t> THEN</a:t>
            </a:r>
          </a:p>
          <a:p>
            <a:endParaRPr lang="en-US" baseline="0" dirty="0" smtClean="0"/>
          </a:p>
          <a:p>
            <a:r>
              <a:rPr lang="en-US" baseline="0" dirty="0" smtClean="0"/>
              <a:t>Demo Audits, I have an Accessibility extension installed: https://chrome.google.com/webstore/detail/accessibility-developer-t/fpkknkljclfencbdbgkenhalefipecmb?hl=en</a:t>
            </a:r>
          </a:p>
          <a:p>
            <a:r>
              <a:rPr lang="en-US" baseline="0" dirty="0" smtClean="0"/>
              <a:t>And then </a:t>
            </a:r>
            <a:r>
              <a:rPr lang="en-US" baseline="0" dirty="0" err="1" smtClean="0"/>
              <a:t>PageSpeed</a:t>
            </a:r>
            <a:r>
              <a:rPr lang="en-US" baseline="0" dirty="0" smtClean="0"/>
              <a:t> is basically an Audits extension </a:t>
            </a:r>
          </a:p>
          <a:p>
            <a:endParaRPr lang="en-US" baseline="0" dirty="0" smtClean="0"/>
          </a:p>
          <a:p>
            <a:r>
              <a:rPr lang="en-US" baseline="0" dirty="0" smtClean="0"/>
              <a:t>Perhaps demo </a:t>
            </a:r>
            <a:r>
              <a:rPr lang="en-US" baseline="0" dirty="0" err="1" smtClean="0"/>
              <a:t>RedBot</a:t>
            </a:r>
            <a:r>
              <a:rPr lang="en-US" baseline="0" dirty="0" smtClean="0"/>
              <a:t> here too in order to show off caching headers</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41278519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Async</a:t>
            </a:r>
            <a:r>
              <a:rPr lang="en-US" dirty="0" smtClean="0"/>
              <a:t>, do I demo this? If so how?</a:t>
            </a:r>
          </a:p>
          <a:p>
            <a:endParaRPr lang="en-US" dirty="0" smtClean="0"/>
          </a:p>
          <a:p>
            <a:r>
              <a:rPr lang="en-US" dirty="0" smtClean="0"/>
              <a:t>Use IE demo? http://ie.microsoft.com/testdrive/Performance/AsyncScripts/Default.html</a:t>
            </a:r>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DNS </a:t>
            </a:r>
            <a:r>
              <a:rPr lang="en-US" dirty="0" err="1" smtClean="0"/>
              <a:t>prefetch</a:t>
            </a:r>
            <a:r>
              <a:rPr lang="en-US" baseline="0" dirty="0" smtClean="0"/>
              <a:t> works in all the newest versions of all browsers</a:t>
            </a:r>
          </a:p>
          <a:p>
            <a:r>
              <a:rPr lang="en-US" baseline="0" dirty="0" smtClean="0"/>
              <a:t>Test at prebrowsing.com</a:t>
            </a:r>
          </a:p>
          <a:p>
            <a:r>
              <a:rPr lang="en-US" baseline="0" dirty="0" err="1" smtClean="0"/>
              <a:t>Prefetches</a:t>
            </a:r>
            <a:r>
              <a:rPr lang="en-US" baseline="0" dirty="0" smtClean="0"/>
              <a:t> should be cacheable</a:t>
            </a:r>
          </a:p>
          <a:p>
            <a:endParaRPr lang="en-US" dirty="0" smtClean="0"/>
          </a:p>
          <a:p>
            <a:endParaRPr lang="en-US" dirty="0" smtClean="0"/>
          </a:p>
          <a:p>
            <a:r>
              <a:rPr lang="en-US" dirty="0" err="1" smtClean="0"/>
              <a:t>Prerender</a:t>
            </a:r>
            <a:r>
              <a:rPr lang="en-US" dirty="0" smtClean="0"/>
              <a:t> is like swapping in a hidden</a:t>
            </a:r>
            <a:r>
              <a:rPr lang="en-US" baseline="0" dirty="0" smtClean="0"/>
              <a:t> tab, so caching doesn’t matter. JS is executed but respects the </a:t>
            </a:r>
            <a:r>
              <a:rPr lang="en-US" baseline="0" dirty="0" err="1" smtClean="0"/>
              <a:t>pageVisiblity</a:t>
            </a:r>
            <a:r>
              <a:rPr lang="en-US" baseline="0" dirty="0" smtClean="0"/>
              <a:t> API. Don’t do this willy </a:t>
            </a:r>
            <a:r>
              <a:rPr lang="en-US" baseline="0" dirty="0" err="1" smtClean="0"/>
              <a:t>nilly</a:t>
            </a:r>
            <a:r>
              <a:rPr lang="en-US" baseline="0" dirty="0" smtClean="0"/>
              <a:t>. Chrome </a:t>
            </a:r>
            <a:r>
              <a:rPr lang="en-US" baseline="0" dirty="0" err="1" smtClean="0"/>
              <a:t>OmniBox</a:t>
            </a:r>
            <a:r>
              <a:rPr lang="en-US" baseline="0" dirty="0" smtClean="0"/>
              <a:t> uses this.</a:t>
            </a:r>
          </a:p>
          <a:p>
            <a:r>
              <a:rPr lang="en-US" dirty="0" smtClean="0"/>
              <a:t>chrome://net-internals/#prerender + http://prerender-test.appspot.com/ + task manager is a cool demo</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TranslateZ</a:t>
            </a:r>
            <a:r>
              <a:rPr lang="en-US" dirty="0" smtClean="0"/>
              <a:t> is</a:t>
            </a:r>
            <a:r>
              <a:rPr lang="en-US" baseline="0" dirty="0" smtClean="0"/>
              <a:t> one of several ways to promote a layer, others include:</a:t>
            </a:r>
          </a:p>
          <a:p>
            <a:r>
              <a:rPr lang="en-US" baseline="0" dirty="0" smtClean="0"/>
              <a:t>Hardware accelerated &lt;video&gt; element</a:t>
            </a:r>
          </a:p>
          <a:p>
            <a:r>
              <a:rPr lang="en-US" baseline="0" dirty="0" smtClean="0"/>
              <a:t>Hardware accelerated &lt;canvas&gt; element</a:t>
            </a:r>
          </a:p>
          <a:p>
            <a:r>
              <a:rPr lang="en-US" dirty="0" smtClean="0"/>
              <a:t>Composited</a:t>
            </a:r>
            <a:r>
              <a:rPr lang="en-US" baseline="0" dirty="0" smtClean="0"/>
              <a:t> plugins like flash/Silverlight</a:t>
            </a:r>
          </a:p>
          <a:p>
            <a:r>
              <a:rPr lang="en-US" baseline="0" dirty="0" smtClean="0"/>
              <a:t>CSS opacity animation</a:t>
            </a:r>
          </a:p>
          <a:p>
            <a:r>
              <a:rPr lang="en-US" baseline="0" dirty="0" smtClean="0"/>
              <a:t>Animated </a:t>
            </a:r>
            <a:r>
              <a:rPr lang="en-US" baseline="0" dirty="0" err="1" smtClean="0"/>
              <a:t>webkit</a:t>
            </a:r>
            <a:r>
              <a:rPr lang="en-US" baseline="0" dirty="0" smtClean="0"/>
              <a:t> transform</a:t>
            </a:r>
          </a:p>
          <a:p>
            <a:r>
              <a:rPr lang="en-US" baseline="0" dirty="0" smtClean="0"/>
              <a:t>Accelerated CSS filters</a:t>
            </a:r>
          </a:p>
          <a:p>
            <a:r>
              <a:rPr lang="en-US" baseline="0" dirty="0" smtClean="0"/>
              <a:t>Rendered </a:t>
            </a:r>
            <a:r>
              <a:rPr lang="en-US" baseline="0" dirty="0" err="1" smtClean="0"/>
              <a:t>ontop</a:t>
            </a:r>
            <a:r>
              <a:rPr lang="en-US" baseline="0" dirty="0" smtClean="0"/>
              <a:t> of another layer</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16535505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Composite Layers is when rasterized images are sent from CPU to GPU</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405115356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2/8/2014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2/8/2014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2/8/2014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2/8/2014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2/8/2014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2/8/2014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2/8/2014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2/8/2014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2/8/2014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2/8/2014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2/8/2014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2/8/2014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2/8/2014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2/8/2014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2/8/2014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2/8/2014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2/8/2014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2/8/2014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8" Type="http://schemas.openxmlformats.org/officeDocument/2006/relationships/hyperlink" Target="http://www.engineeringtime.com/" TargetMode="External"/><Relationship Id="rId13" Type="http://schemas.openxmlformats.org/officeDocument/2006/relationships/image" Target="../media/image13.png"/><Relationship Id="rId3" Type="http://schemas.openxmlformats.org/officeDocument/2006/relationships/image" Target="../media/image8.jpeg"/><Relationship Id="rId7" Type="http://schemas.openxmlformats.org/officeDocument/2006/relationships/image" Target="../media/image10.jpg"/><Relationship Id="rId12" Type="http://schemas.openxmlformats.org/officeDocument/2006/relationships/hyperlink" Target="http://shop.oreilly.com/product/9780596802806.do" TargetMode="External"/><Relationship Id="rId17" Type="http://schemas.openxmlformats.org/officeDocument/2006/relationships/image" Target="../media/image15.png"/><Relationship Id="rId2" Type="http://schemas.openxmlformats.org/officeDocument/2006/relationships/hyperlink" Target="http://stevesouders.com/hpws/" TargetMode="External"/><Relationship Id="rId16" Type="http://schemas.openxmlformats.org/officeDocument/2006/relationships/hyperlink" Target="http://www.html5rocks.com/" TargetMode="External"/><Relationship Id="rId1" Type="http://schemas.openxmlformats.org/officeDocument/2006/relationships/slideLayout" Target="../slideLayouts/slideLayout2.xml"/><Relationship Id="rId6" Type="http://schemas.openxmlformats.org/officeDocument/2006/relationships/hyperlink" Target="http://www.red-gate.com/community/books/practical-performance-profiling" TargetMode="External"/><Relationship Id="rId11" Type="http://schemas.openxmlformats.org/officeDocument/2006/relationships/image" Target="../media/image12.png"/><Relationship Id="rId5" Type="http://schemas.openxmlformats.org/officeDocument/2006/relationships/image" Target="../media/image9.jpeg"/><Relationship Id="rId15" Type="http://schemas.openxmlformats.org/officeDocument/2006/relationships/image" Target="../media/image14.png"/><Relationship Id="rId10" Type="http://schemas.openxmlformats.org/officeDocument/2006/relationships/hyperlink" Target="http://chimera.labs.oreilly.com/books/1230000000545/index.html" TargetMode="External"/><Relationship Id="rId4" Type="http://schemas.openxmlformats.org/officeDocument/2006/relationships/hyperlink" Target="http://stevesouders.com/efws/" TargetMode="External"/><Relationship Id="rId9" Type="http://schemas.openxmlformats.org/officeDocument/2006/relationships/image" Target="../media/image11.png"/><Relationship Id="rId14" Type="http://schemas.openxmlformats.org/officeDocument/2006/relationships/hyperlink" Target="http://jankfree.org/"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full-stack-web-perf" TargetMode="External"/><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2">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lstStyle/>
          <a:p>
            <a:r>
              <a:rPr lang="en-US" dirty="0" smtClean="0"/>
              <a:t>Ants Profiler</a:t>
            </a:r>
          </a:p>
          <a:p>
            <a:r>
              <a:rPr lang="en-US" dirty="0" smtClean="0"/>
              <a:t>List of things to avoid</a:t>
            </a:r>
          </a:p>
          <a:p>
            <a:r>
              <a:rPr lang="en-US" dirty="0" smtClean="0"/>
              <a:t>ASP.NET tips</a:t>
            </a:r>
            <a:endParaRPr lang="en-US" dirty="0"/>
          </a:p>
          <a:p>
            <a:pPr lvl="1"/>
            <a:r>
              <a:rPr lang="en-US" dirty="0"/>
              <a:t>Remove unused View </a:t>
            </a:r>
            <a:r>
              <a:rPr lang="en-US" dirty="0" smtClean="0"/>
              <a:t>Engines</a:t>
            </a:r>
          </a:p>
          <a:p>
            <a:pPr lvl="1"/>
            <a:r>
              <a:rPr lang="en-US" dirty="0"/>
              <a:t>Avoid running sites in debug mode</a:t>
            </a:r>
          </a:p>
          <a:p>
            <a:pPr lvl="1"/>
            <a:endParaRPr lang="en-US" dirty="0" smtClean="0"/>
          </a:p>
          <a:p>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4" name="Group 3"/>
          <p:cNvGrpSpPr/>
          <p:nvPr/>
        </p:nvGrpSpPr>
        <p:grpSpPr>
          <a:xfrm>
            <a:off x="7966012" y="1515925"/>
            <a:ext cx="3107094" cy="3865960"/>
            <a:chOff x="7966012" y="1515925"/>
            <a:chExt cx="3107094" cy="3865960"/>
          </a:xfrm>
        </p:grpSpPr>
        <p:sp>
          <p:nvSpPr>
            <p:cNvPr id="7" name="Flowchart: Stored Data 6"/>
            <p:cNvSpPr/>
            <p:nvPr/>
          </p:nvSpPr>
          <p:spPr>
            <a:xfrm rot="16200000">
              <a:off x="7812997" y="2121776"/>
              <a:ext cx="3413124" cy="3107094"/>
            </a:xfrm>
            <a:prstGeom prst="flowChartOnlineStorage">
              <a:avLst/>
            </a:prstGeom>
            <a:solidFill>
              <a:schemeClr val="accent6">
                <a:alpha val="2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8" name="Oval 7"/>
            <p:cNvSpPr/>
            <p:nvPr/>
          </p:nvSpPr>
          <p:spPr>
            <a:xfrm>
              <a:off x="8126963" y="1515925"/>
              <a:ext cx="2799184" cy="835392"/>
            </a:xfrm>
            <a:prstGeom prst="ellipse">
              <a:avLst/>
            </a:prstGeom>
            <a:solidFill>
              <a:schemeClr val="accent6">
                <a:alpha val="2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036896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lstStyle/>
          <a:p>
            <a:r>
              <a:rPr lang="en-US" dirty="0" smtClean="0"/>
              <a:t>Indexes or anything else??</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66012" y="1515925"/>
            <a:ext cx="3107094" cy="3865960"/>
            <a:chOff x="7966012" y="1515925"/>
            <a:chExt cx="3107094" cy="3865960"/>
          </a:xfrm>
        </p:grpSpPr>
        <p:sp>
          <p:nvSpPr>
            <p:cNvPr id="6" name="Flowchart: Stored Data 5"/>
            <p:cNvSpPr/>
            <p:nvPr/>
          </p:nvSpPr>
          <p:spPr>
            <a:xfrm rot="16200000">
              <a:off x="7812997" y="2121776"/>
              <a:ext cx="3413124" cy="3107094"/>
            </a:xfrm>
            <a:prstGeom prst="flowChartOnlineStorage">
              <a:avLst/>
            </a:prstGeom>
            <a:solidFill>
              <a:schemeClr val="tx2">
                <a:alpha val="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7" name="Oval 6"/>
            <p:cNvSpPr/>
            <p:nvPr/>
          </p:nvSpPr>
          <p:spPr>
            <a:xfrm>
              <a:off x="8126963" y="1515925"/>
              <a:ext cx="2799184" cy="835392"/>
            </a:xfrm>
            <a:prstGeom prst="ellipse">
              <a:avLst/>
            </a:prstGeom>
            <a:solidFill>
              <a:schemeClr val="tx2">
                <a:alpha val="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351027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lstStyle/>
          <a:p>
            <a:r>
              <a:rPr lang="en-US" dirty="0" err="1" smtClean="0"/>
              <a:t>FlameChart</a:t>
            </a:r>
            <a:r>
              <a:rPr lang="en-US" dirty="0" smtClean="0"/>
              <a:t> and profilers in </a:t>
            </a:r>
            <a:r>
              <a:rPr lang="en-US" dirty="0" err="1" smtClean="0"/>
              <a:t>ChromeDev</a:t>
            </a:r>
            <a:r>
              <a:rPr lang="en-US" dirty="0" smtClean="0"/>
              <a:t> Tools </a:t>
            </a:r>
            <a:r>
              <a:rPr lang="en-US" dirty="0" smtClean="0">
                <a:solidFill>
                  <a:srgbClr val="FF0000"/>
                </a:solidFill>
              </a:rPr>
              <a:t>Lookup how to use</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lnSpcReduction="10000"/>
          </a:bodyPr>
          <a:lstStyle/>
          <a:p>
            <a:r>
              <a:rPr lang="en-US" dirty="0" smtClean="0"/>
              <a:t>Show paint rectangles</a:t>
            </a:r>
          </a:p>
          <a:p>
            <a:r>
              <a:rPr lang="en-US" dirty="0" smtClean="0"/>
              <a:t>Show </a:t>
            </a:r>
            <a:r>
              <a:rPr lang="en-US" dirty="0" err="1" smtClean="0"/>
              <a:t>compositied</a:t>
            </a:r>
            <a:r>
              <a:rPr lang="en-US" dirty="0" smtClean="0"/>
              <a:t> layer boarders</a:t>
            </a:r>
          </a:p>
          <a:p>
            <a:r>
              <a:rPr lang="en-US" dirty="0" smtClean="0"/>
              <a:t>Enable continuous page painting</a:t>
            </a:r>
          </a:p>
          <a:p>
            <a:r>
              <a:rPr lang="en-US" dirty="0" smtClean="0"/>
              <a:t>Add Writes then All Reads</a:t>
            </a:r>
          </a:p>
          <a:p>
            <a:r>
              <a:rPr lang="en-US" dirty="0" err="1" smtClean="0"/>
              <a:t>RequestAnimationFrame</a:t>
            </a:r>
            <a:endParaRPr lang="en-US" dirty="0" smtClean="0"/>
          </a:p>
          <a:p>
            <a:r>
              <a:rPr lang="en-US" dirty="0" err="1" smtClean="0"/>
              <a:t>TranslateZ</a:t>
            </a:r>
            <a:endParaRPr lang="en-US" dirty="0" smtClean="0"/>
          </a:p>
          <a:p>
            <a:r>
              <a:rPr lang="en-US" dirty="0" smtClean="0"/>
              <a:t>Avoid making changes during scrolling</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33764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r>
              <a:rPr lang="en-US" dirty="0" smtClean="0"/>
              <a:t>Function Call [Yellow]</a:t>
            </a:r>
          </a:p>
          <a:p>
            <a:r>
              <a:rPr lang="en-US" dirty="0" smtClean="0"/>
              <a:t>Recalculate Style/Layout (purple)</a:t>
            </a:r>
          </a:p>
          <a:p>
            <a:pPr lvl="1"/>
            <a:r>
              <a:rPr lang="en-US" dirty="0" smtClean="0"/>
              <a:t>Get all Style rules, Evaluate Selectors and Match to DOM, Calculate the Computed Style for all elements</a:t>
            </a:r>
          </a:p>
          <a:p>
            <a:pPr lvl="2"/>
            <a:r>
              <a:rPr lang="en-US" dirty="0" smtClean="0"/>
              <a:t>Layout issues point to bad JS</a:t>
            </a:r>
          </a:p>
          <a:p>
            <a:r>
              <a:rPr lang="en-US" dirty="0" smtClean="0"/>
              <a:t>Paint [Green]</a:t>
            </a:r>
          </a:p>
          <a:p>
            <a:pPr lvl="1"/>
            <a:r>
              <a:rPr lang="en-US" dirty="0" smtClean="0"/>
              <a:t>Debug w/ continuous paint mode</a:t>
            </a:r>
          </a:p>
          <a:p>
            <a:pPr lvl="1"/>
            <a:r>
              <a:rPr lang="en-US" dirty="0" smtClean="0"/>
              <a:t>USE ‘H’ KEY TO HIDE ELEMENTS TO EXPLORE WHICH ONES COST</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fps = ~16 </a:t>
            </a:r>
            <a:r>
              <a:rPr lang="en-US" sz="4400" dirty="0" err="1" smtClean="0"/>
              <a:t>ms</a:t>
            </a:r>
            <a:endParaRPr lang="en-US" dirty="0"/>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7224715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5" name="TextBox 1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4908189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36723623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3" name="TextBox 32"/>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352866458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60px;</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p>
          <a:p>
            <a:pPr marL="0" indent="0">
              <a:buNone/>
            </a:pPr>
            <a:r>
              <a:rPr lang="en-US" kern="0" cap="none" dirty="0">
                <a:solidFill>
                  <a:schemeClr val="accent6"/>
                </a:solidFill>
                <a:latin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525794"/>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51893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4035408"/>
            <a:ext cx="2412274" cy="400110"/>
          </a:xfrm>
          <a:prstGeom prst="rect">
            <a:avLst/>
          </a:prstGeom>
          <a:noFill/>
        </p:spPr>
        <p:txBody>
          <a:bodyPr wrap="square" rtlCol="0">
            <a:spAutoFit/>
          </a:bodyPr>
          <a:lstStyle/>
          <a:p>
            <a:r>
              <a:rPr lang="en-US" sz="2000" dirty="0" smtClean="0">
                <a:solidFill>
                  <a:schemeClr val="accent3"/>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732624"/>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74884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4231748"/>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r>
              <a:rPr lang="en-US" dirty="0" smtClean="0"/>
              <a:t>Four </a:t>
            </a:r>
            <a:r>
              <a:rPr lang="en-US" dirty="0" err="1" smtClean="0"/>
              <a:t>jank</a:t>
            </a:r>
            <a:r>
              <a:rPr lang="en-US" dirty="0" smtClean="0"/>
              <a:t> free actions:</a:t>
            </a:r>
          </a:p>
          <a:p>
            <a:pPr lvl="1"/>
            <a:r>
              <a:rPr lang="en-US" dirty="0" smtClean="0"/>
              <a:t>Scale: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scale(x)</a:t>
            </a:r>
          </a:p>
          <a:p>
            <a:pPr lvl="1"/>
            <a:r>
              <a:rPr lang="en-US" dirty="0" smtClean="0"/>
              <a:t>Move: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a:t>
            </a:r>
            <a:r>
              <a:rPr lang="en-US" cap="none" dirty="0" err="1" smtClean="0">
                <a:solidFill>
                  <a:schemeClr val="accent3"/>
                </a:solidFill>
                <a:latin typeface="Consolas" panose="020B0609020204030204" pitchFamily="49" charset="0"/>
                <a:cs typeface="Consolas" panose="020B0609020204030204" pitchFamily="49" charset="0"/>
              </a:rPr>
              <a:t>translateX</a:t>
            </a:r>
            <a:r>
              <a:rPr lang="en-US" cap="none" dirty="0" smtClean="0">
                <a:solidFill>
                  <a:schemeClr val="accent3"/>
                </a:solidFill>
                <a:latin typeface="Consolas" panose="020B0609020204030204" pitchFamily="49" charset="0"/>
                <a:cs typeface="Consolas" panose="020B0609020204030204" pitchFamily="49" charset="0"/>
              </a:rPr>
              <a:t>(y)</a:t>
            </a:r>
            <a:endParaRPr lang="en-US" dirty="0" smtClean="0"/>
          </a:p>
          <a:p>
            <a:pPr lvl="1"/>
            <a:r>
              <a:rPr lang="en-US" dirty="0" smtClean="0"/>
              <a:t>Rotate: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a:solidFill>
                  <a:schemeClr val="accent3"/>
                </a:solidFill>
                <a:latin typeface="Consolas" panose="020B0609020204030204" pitchFamily="49" charset="0"/>
                <a:cs typeface="Consolas" panose="020B0609020204030204" pitchFamily="49" charset="0"/>
              </a:rPr>
              <a:t>: </a:t>
            </a:r>
            <a:r>
              <a:rPr lang="en-US" cap="none" dirty="0" smtClean="0">
                <a:solidFill>
                  <a:schemeClr val="accent3"/>
                </a:solidFill>
                <a:latin typeface="Consolas" panose="020B0609020204030204" pitchFamily="49" charset="0"/>
                <a:cs typeface="Consolas" panose="020B0609020204030204" pitchFamily="49" charset="0"/>
              </a:rPr>
              <a:t>rotate(z)</a:t>
            </a:r>
            <a:endParaRPr lang="en-US" dirty="0" smtClean="0"/>
          </a:p>
          <a:p>
            <a:pPr lvl="1"/>
            <a:r>
              <a:rPr lang="en-US" dirty="0" smtClean="0"/>
              <a:t>Fade: 	</a:t>
            </a:r>
            <a:r>
              <a:rPr lang="en-US" cap="none" dirty="0" smtClean="0">
                <a:solidFill>
                  <a:schemeClr val="accent4"/>
                </a:solidFill>
                <a:latin typeface="Consolas" panose="020B0609020204030204" pitchFamily="49" charset="0"/>
                <a:cs typeface="Consolas" panose="020B0609020204030204" pitchFamily="49" charset="0"/>
              </a:rPr>
              <a:t>opacity</a:t>
            </a:r>
            <a:r>
              <a:rPr lang="en-US" cap="none" dirty="0" smtClean="0">
                <a:solidFill>
                  <a:schemeClr val="accent3"/>
                </a:solidFill>
                <a:latin typeface="Consolas" panose="020B0609020204030204" pitchFamily="49" charset="0"/>
                <a:cs typeface="Consolas" panose="020B0609020204030204" pitchFamily="49" charset="0"/>
              </a:rPr>
              <a:t>: 0…1</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41418912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Psychology?</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2">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2">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p:txBody>
          <a:bodyPr/>
          <a:lstStyle/>
          <a:p>
            <a:r>
              <a:rPr lang="en-US" dirty="0" err="1" smtClean="0"/>
              <a:t>PageSlow</a:t>
            </a:r>
            <a:r>
              <a:rPr lang="en-US" dirty="0" smtClean="0"/>
              <a:t>/</a:t>
            </a:r>
            <a:r>
              <a:rPr lang="en-US" dirty="0" err="1" smtClean="0"/>
              <a:t>Yspeed</a:t>
            </a:r>
            <a:endParaRPr lang="en-US" dirty="0" smtClean="0"/>
          </a:p>
          <a:p>
            <a:r>
              <a:rPr lang="en-US" dirty="0" smtClean="0"/>
              <a:t>webpagetest.org – show off Speed Index</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2"/>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4"/>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6"/>
          </p:cNvPr>
          <p:cNvPicPr>
            <a:picLocks noChangeAspect="1"/>
          </p:cNvPicPr>
          <p:nvPr/>
        </p:nvPicPr>
        <p:blipFill rotWithShape="1">
          <a:blip r:embed="rId7">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8"/>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0"/>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2"/>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4"/>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6"/>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3"/>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fontScale="92500" lnSpcReduction="20000"/>
          </a:bodyPr>
          <a:lstStyle/>
          <a:p>
            <a:r>
              <a:rPr lang="en-US" dirty="0" smtClean="0"/>
              <a:t>HTTP Caching</a:t>
            </a:r>
          </a:p>
          <a:p>
            <a:r>
              <a:rPr lang="en-US" dirty="0" smtClean="0"/>
              <a:t>Combine/Minify</a:t>
            </a:r>
          </a:p>
          <a:p>
            <a:r>
              <a:rPr lang="en-US" dirty="0" smtClean="0"/>
              <a:t>Compression</a:t>
            </a:r>
          </a:p>
          <a:p>
            <a:r>
              <a:rPr lang="en-US" dirty="0" err="1" smtClean="0"/>
              <a:t>ySlow</a:t>
            </a:r>
            <a:r>
              <a:rPr lang="en-US" dirty="0" smtClean="0"/>
              <a:t> Recommendations</a:t>
            </a:r>
          </a:p>
          <a:p>
            <a:r>
              <a:rPr lang="en-US" dirty="0" smtClean="0"/>
              <a:t>Image optimization</a:t>
            </a:r>
          </a:p>
          <a:p>
            <a:r>
              <a:rPr lang="en-US" dirty="0" err="1" smtClean="0"/>
              <a:t>Preresolve</a:t>
            </a:r>
            <a:r>
              <a:rPr lang="en-US" dirty="0" smtClean="0"/>
              <a:t>, </a:t>
            </a:r>
            <a:r>
              <a:rPr lang="en-US" dirty="0" err="1" smtClean="0"/>
              <a:t>Prerender</a:t>
            </a:r>
            <a:r>
              <a:rPr lang="en-US" dirty="0" smtClean="0"/>
              <a:t>, </a:t>
            </a:r>
            <a:r>
              <a:rPr lang="en-US" dirty="0" err="1" smtClean="0"/>
              <a:t>Prefetch</a:t>
            </a:r>
            <a:endParaRPr lang="en-US" dirty="0" smtClean="0"/>
          </a:p>
          <a:p>
            <a:r>
              <a:rPr lang="en-US" dirty="0" smtClean="0"/>
              <a:t>&lt;script </a:t>
            </a:r>
            <a:r>
              <a:rPr lang="en-US" dirty="0" err="1" smtClean="0"/>
              <a:t>async</a:t>
            </a:r>
            <a:r>
              <a:rPr lang="en-US" dirty="0" smtClean="0"/>
              <a:t>&gt; attribute – says I won’t </a:t>
            </a:r>
            <a:r>
              <a:rPr lang="en-US" dirty="0" err="1" smtClean="0"/>
              <a:t>doc.write</a:t>
            </a:r>
            <a:endParaRPr lang="en-US" dirty="0" smtClean="0"/>
          </a:p>
          <a:p>
            <a:r>
              <a:rPr lang="en-US" dirty="0" smtClean="0"/>
              <a:t>Stream/Flush HTML</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async</a:t>
            </a:r>
            <a:endParaRPr lang="en-US" dirty="0"/>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&lt;script </a:t>
            </a:r>
            <a:r>
              <a:rPr lang="en-US" cap="none" dirty="0" err="1" smtClean="0">
                <a:solidFill>
                  <a:schemeClr val="accent4"/>
                </a:solidFill>
                <a:latin typeface="Consolas" panose="020B0609020204030204" pitchFamily="49" charset="0"/>
                <a:cs typeface="Consolas" panose="020B0609020204030204" pitchFamily="49" charset="0"/>
              </a:rPr>
              <a:t>async</a:t>
            </a:r>
            <a:r>
              <a:rPr lang="en-US" cap="none" dirty="0" smtClean="0">
                <a:solidFill>
                  <a:schemeClr val="accent4"/>
                </a:solidFill>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src</a:t>
            </a:r>
            <a:r>
              <a:rPr lang="en-US" cap="none" dirty="0" smtClean="0">
                <a:solidFill>
                  <a:schemeClr val="accent3"/>
                </a:solidFill>
                <a:latin typeface="Consolas" panose="020B0609020204030204" pitchFamily="49" charset="0"/>
                <a:cs typeface="Consolas" panose="020B0609020204030204" pitchFamily="49" charset="0"/>
              </a:rPr>
              <a:t>="http://3rd-part.com/some.js"</a:t>
            </a:r>
            <a:r>
              <a:rPr lang="en-US" cap="none" dirty="0" smtClean="0">
                <a:solidFill>
                  <a:schemeClr val="accent6"/>
                </a:solidFill>
                <a:latin typeface="Consolas" panose="020B0609020204030204" pitchFamily="49" charset="0"/>
                <a:cs typeface="Consolas" panose="020B0609020204030204" pitchFamily="49" charset="0"/>
              </a:rPr>
              <a:t>&gt;&lt;/script&gt;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&lt;link </a:t>
            </a:r>
            <a:r>
              <a:rPr lang="en-US" cap="none" dirty="0" err="1" smtClean="0">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dns-prefetch</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="domain.com"</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prefetch</a:t>
            </a:r>
            <a:r>
              <a:rPr lang="en-US" cap="none" dirty="0">
                <a:solidFill>
                  <a:schemeClr val="accent3"/>
                </a:solidFill>
                <a:latin typeface="Consolas" panose="020B0609020204030204" pitchFamily="49" charset="0"/>
                <a:cs typeface="Consolas" panose="020B0609020204030204" pitchFamily="49" charset="0"/>
              </a:rPr>
              <a:t>"</a:t>
            </a:r>
            <a:r>
              <a:rPr lang="en-US" cap="none" dirty="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="http://domain.com/</a:t>
            </a:r>
            <a:r>
              <a:rPr lang="en-US" cap="none" dirty="0" err="1" smtClean="0">
                <a:solidFill>
                  <a:schemeClr val="accent3"/>
                </a:solidFill>
                <a:latin typeface="Consolas" panose="020B0609020204030204" pitchFamily="49" charset="0"/>
                <a:cs typeface="Consolas" panose="020B0609020204030204" pitchFamily="49" charset="0"/>
              </a:rPr>
              <a:t>asset.ext</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prerender</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a:solidFill>
                  <a:schemeClr val="accent3"/>
                </a:solidFill>
                <a:latin typeface="Consolas" panose="020B0609020204030204" pitchFamily="49" charset="0"/>
                <a:cs typeface="Consolas" panose="020B0609020204030204" pitchFamily="49" charset="0"/>
              </a:rPr>
              <a:t>="http://domain.com</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3487</TotalTime>
  <Words>1358</Words>
  <Application>Microsoft Office PowerPoint</Application>
  <PresentationFormat>Widescreen</PresentationFormat>
  <Paragraphs>289</Paragraphs>
  <Slides>31</Slides>
  <Notes>13</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Consolas</vt:lpstr>
      <vt:lpstr>FontAwesome</vt:lpstr>
      <vt:lpstr>Impact</vt:lpstr>
      <vt:lpstr>Segoe UI Light</vt:lpstr>
      <vt:lpstr>Verdana</vt:lpstr>
      <vt:lpstr>Main Event</vt:lpstr>
      <vt:lpstr>Full Stack Web Performance</vt:lpstr>
      <vt:lpstr>Why #perfmatters</vt:lpstr>
      <vt:lpstr>PowerPoint Presentation</vt:lpstr>
      <vt:lpstr>PowerPoint Presentation</vt:lpstr>
      <vt:lpstr>PowerPoint Presentation</vt:lpstr>
      <vt:lpstr>NETWORK</vt:lpstr>
      <vt:lpstr>Fixes</vt:lpstr>
      <vt:lpstr>async</vt:lpstr>
      <vt:lpstr>prebrowsing</vt:lpstr>
      <vt:lpstr>Server</vt:lpstr>
      <vt:lpstr>Fixes</vt:lpstr>
      <vt:lpstr>SQL?</vt:lpstr>
      <vt:lpstr>Fixes</vt:lpstr>
      <vt:lpstr>Compute</vt:lpstr>
      <vt:lpstr>Fixes</vt:lpstr>
      <vt:lpstr>Render</vt:lpstr>
      <vt:lpstr>Fixes</vt:lpstr>
      <vt:lpstr>Notes</vt:lpstr>
      <vt:lpstr>Notes</vt:lpstr>
      <vt:lpstr>Notes</vt:lpstr>
      <vt:lpstr>Notes</vt:lpstr>
      <vt:lpstr>Notes</vt:lpstr>
      <vt:lpstr>Notes</vt:lpstr>
      <vt:lpstr>Notes</vt:lpstr>
      <vt:lpstr>Psychology?</vt:lpstr>
      <vt:lpstr>PowerPoint Presentation</vt:lpstr>
      <vt:lpstr>Tools</vt:lpstr>
      <vt:lpstr>PowerPoint Presentation</vt:lpstr>
      <vt:lpstr>Resources</vt:lpstr>
      <vt:lpstr>PowerPoint Presentation</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122</cp:revision>
  <dcterms:created xsi:type="dcterms:W3CDTF">2014-01-28T15:39:00Z</dcterms:created>
  <dcterms:modified xsi:type="dcterms:W3CDTF">2014-02-08T14:18:08Z</dcterms:modified>
</cp:coreProperties>
</file>

<file path=docProps/thumbnail.jpeg>
</file>